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</p:sldMasterIdLst>
  <p:notesMasterIdLst>
    <p:notesMasterId r:id="rId11"/>
  </p:notesMasterIdLst>
  <p:sldIdLst>
    <p:sldId id="256" r:id="rId2"/>
    <p:sldId id="269" r:id="rId3"/>
    <p:sldId id="270" r:id="rId4"/>
    <p:sldId id="271" r:id="rId5"/>
    <p:sldId id="272" r:id="rId6"/>
    <p:sldId id="273" r:id="rId7"/>
    <p:sldId id="274" r:id="rId8"/>
    <p:sldId id="275" r:id="rId9"/>
    <p:sldId id="264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E884A3-7128-4497-AE92-CEA80906C631}" type="datetimeFigureOut">
              <a:rPr lang="el-GR" smtClean="0"/>
              <a:t>11/12/2022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A7DC3F-84ED-4023-841A-381E975C7EA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48333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62AE3-E1C2-428E-931D-417188D59803}" type="datetimeFigureOut">
              <a:rPr lang="el-GR" smtClean="0"/>
              <a:t>11/12/2022</a:t>
            </a:fld>
            <a:endParaRPr lang="el-G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2913C-63AA-4FEE-8E71-EC96B095C7FA}" type="slidenum">
              <a:rPr lang="el-GR" smtClean="0"/>
              <a:t>‹#›</a:t>
            </a:fld>
            <a:endParaRPr lang="el-GR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1" y="23272"/>
            <a:ext cx="3052211" cy="885448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62AE3-E1C2-428E-931D-417188D59803}" type="datetimeFigureOut">
              <a:rPr lang="el-GR" smtClean="0"/>
              <a:t>11/12/2022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2913C-63AA-4FEE-8E71-EC96B095C7F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62AE3-E1C2-428E-931D-417188D59803}" type="datetimeFigureOut">
              <a:rPr lang="el-GR" smtClean="0"/>
              <a:t>11/12/2022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2913C-63AA-4FEE-8E71-EC96B095C7F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62AE3-E1C2-428E-931D-417188D59803}" type="datetimeFigureOut">
              <a:rPr lang="el-GR" smtClean="0"/>
              <a:t>11/12/2022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2913C-63AA-4FEE-8E71-EC96B095C7FA}" type="slidenum">
              <a:rPr lang="el-GR" smtClean="0"/>
              <a:t>‹#›</a:t>
            </a:fld>
            <a:endParaRPr lang="el-GR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1" y="23272"/>
            <a:ext cx="3052211" cy="88544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62AE3-E1C2-428E-931D-417188D59803}" type="datetimeFigureOut">
              <a:rPr lang="el-GR" smtClean="0"/>
              <a:t>11/12/2022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2913C-63AA-4FEE-8E71-EC96B095C7FA}" type="slidenum">
              <a:rPr lang="el-GR" smtClean="0"/>
              <a:t>‹#›</a:t>
            </a:fld>
            <a:endParaRPr lang="el-GR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1" y="23272"/>
            <a:ext cx="3052211" cy="885448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62AE3-E1C2-428E-931D-417188D59803}" type="datetimeFigureOut">
              <a:rPr lang="el-GR" smtClean="0"/>
              <a:t>11/12/2022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2913C-63AA-4FEE-8E71-EC96B095C7FA}" type="slidenum">
              <a:rPr lang="el-GR" smtClean="0"/>
              <a:t>‹#›</a:t>
            </a:fld>
            <a:endParaRPr lang="el-GR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1" y="23272"/>
            <a:ext cx="3052211" cy="88544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62AE3-E1C2-428E-931D-417188D59803}" type="datetimeFigureOut">
              <a:rPr lang="el-GR" smtClean="0"/>
              <a:t>11/12/2022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2913C-63AA-4FEE-8E71-EC96B095C7F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62AE3-E1C2-428E-931D-417188D59803}" type="datetimeFigureOut">
              <a:rPr lang="el-GR" smtClean="0"/>
              <a:t>11/12/2022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2913C-63AA-4FEE-8E71-EC96B095C7F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62AE3-E1C2-428E-931D-417188D59803}" type="datetimeFigureOut">
              <a:rPr lang="el-GR" smtClean="0"/>
              <a:t>11/12/2022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2913C-63AA-4FEE-8E71-EC96B095C7F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62AE3-E1C2-428E-931D-417188D59803}" type="datetimeFigureOut">
              <a:rPr lang="el-GR" smtClean="0"/>
              <a:t>11/12/2022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2913C-63AA-4FEE-8E71-EC96B095C7F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62AE3-E1C2-428E-931D-417188D59803}" type="datetimeFigureOut">
              <a:rPr lang="el-GR" smtClean="0"/>
              <a:t>11/12/2022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642913C-63AA-4FEE-8E71-EC96B095C7FA}" type="slidenum">
              <a:rPr lang="el-GR" smtClean="0"/>
              <a:t>‹#›</a:t>
            </a:fld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A762AE3-E1C2-428E-931D-417188D59803}" type="datetimeFigureOut">
              <a:rPr lang="el-GR" smtClean="0"/>
              <a:t>11/12/2022</a:t>
            </a:fld>
            <a:endParaRPr lang="el-G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642913C-63AA-4FEE-8E71-EC96B095C7FA}" type="slidenum">
              <a:rPr lang="el-GR" smtClean="0"/>
              <a:t>‹#›</a:t>
            </a:fld>
            <a:endParaRPr lang="el-G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kekpkm.gr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913384"/>
          </a:xfrm>
        </p:spPr>
        <p:txBody>
          <a:bodyPr>
            <a:noAutofit/>
          </a:bodyPr>
          <a:lstStyle/>
          <a:p>
            <a:r>
              <a:rPr lang="en-US" sz="3200" dirty="0">
                <a:effectLst/>
              </a:rPr>
              <a:t>“STRENGTHENING THE ENTREPRENEURSHIP CULTURE AND COLLABORATION IN THE ELIGIBLE PROGRAMME AREA”</a:t>
            </a:r>
            <a:br>
              <a:rPr lang="el-GR" sz="3200" dirty="0">
                <a:effectLst/>
              </a:rPr>
            </a:br>
            <a:endParaRPr lang="it-IT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LIFELONG LEARNING CENTER ΟF REGION ΟF CENTRAL MACEDONIA SA</a:t>
            </a:r>
            <a:endParaRPr lang="el-GR" dirty="0"/>
          </a:p>
          <a:p>
            <a:r>
              <a:rPr lang="en-GB" sz="1800" b="1" dirty="0"/>
              <a:t>Presentation</a:t>
            </a:r>
            <a:r>
              <a:rPr lang="el-GR" sz="1800" b="1" dirty="0"/>
              <a:t> </a:t>
            </a:r>
            <a:r>
              <a:rPr lang="en-US" sz="1800" b="1" dirty="0"/>
              <a:t>of PB2 </a:t>
            </a:r>
          </a:p>
          <a:p>
            <a:r>
              <a:rPr lang="en-US" sz="1800" b="1" dirty="0"/>
              <a:t>Presenter: </a:t>
            </a:r>
            <a:r>
              <a:rPr lang="en-US" b="1" dirty="0" err="1"/>
              <a:t>Kalathas</a:t>
            </a:r>
            <a:r>
              <a:rPr lang="en-US" b="1" dirty="0"/>
              <a:t> Athanasios - Director</a:t>
            </a:r>
            <a:endParaRPr lang="el-GR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251520" y="5949280"/>
            <a:ext cx="5256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3rd meeting – Serres</a:t>
            </a:r>
          </a:p>
          <a:p>
            <a:r>
              <a:rPr lang="el-GR" b="1" dirty="0"/>
              <a:t>1</a:t>
            </a:r>
            <a:r>
              <a:rPr lang="en-US" b="1" dirty="0"/>
              <a:t>5</a:t>
            </a:r>
            <a:r>
              <a:rPr lang="el-GR" b="1" dirty="0"/>
              <a:t>/1</a:t>
            </a:r>
            <a:r>
              <a:rPr lang="en-US" b="1" dirty="0"/>
              <a:t>2</a:t>
            </a:r>
            <a:r>
              <a:rPr lang="el-GR" b="1" dirty="0"/>
              <a:t>/202</a:t>
            </a:r>
            <a:r>
              <a:rPr lang="en-US" b="1" dirty="0"/>
              <a:t>2</a:t>
            </a:r>
            <a:endParaRPr lang="it-IT" b="1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0015" y="1"/>
            <a:ext cx="1393985" cy="548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5005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id="{939EACCF-0474-403F-BAC3-A1D5C3DADA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0015" y="1"/>
            <a:ext cx="1393985" cy="548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Ορθογώνιο 5"/>
          <p:cNvSpPr/>
          <p:nvPr/>
        </p:nvSpPr>
        <p:spPr>
          <a:xfrm>
            <a:off x="323528" y="877161"/>
            <a:ext cx="695260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3600" spc="-50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</a:rPr>
              <a:t>Current status of performed activities</a:t>
            </a:r>
          </a:p>
        </p:txBody>
      </p:sp>
      <p:sp>
        <p:nvSpPr>
          <p:cNvPr id="9" name="Ορθογώνιο 8"/>
          <p:cNvSpPr/>
          <p:nvPr/>
        </p:nvSpPr>
        <p:spPr>
          <a:xfrm>
            <a:off x="323528" y="1772816"/>
            <a:ext cx="856895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sz="2400" spc="-50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</a:rPr>
              <a:t>WP 1</a:t>
            </a:r>
          </a:p>
          <a:p>
            <a:pPr lvl="0">
              <a:defRPr/>
            </a:pPr>
            <a:r>
              <a:rPr lang="en-US" sz="2400" spc="-50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</a:rPr>
              <a:t>Approved budget :12.440,01 € </a:t>
            </a:r>
          </a:p>
          <a:p>
            <a:pPr lvl="0">
              <a:defRPr/>
            </a:pPr>
            <a:r>
              <a:rPr lang="en-US" sz="2400" spc="-50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</a:rPr>
              <a:t>Contracted : 12.440,01 €</a:t>
            </a:r>
          </a:p>
          <a:p>
            <a:pPr lvl="0">
              <a:defRPr/>
            </a:pPr>
            <a:r>
              <a:rPr lang="en-US" sz="2400" spc="-50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</a:rPr>
              <a:t>Paid: 7.240,01 €</a:t>
            </a:r>
          </a:p>
          <a:p>
            <a:pPr lvl="0">
              <a:defRPr/>
            </a:pPr>
            <a:r>
              <a:rPr lang="en-US" sz="3600" spc="-50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</a:rPr>
              <a:t>  </a:t>
            </a:r>
          </a:p>
        </p:txBody>
      </p:sp>
      <p:graphicFrame>
        <p:nvGraphicFramePr>
          <p:cNvPr id="11" name="Πίνακας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3758400"/>
              </p:ext>
            </p:extLst>
          </p:nvPr>
        </p:nvGraphicFramePr>
        <p:xfrm>
          <a:off x="251520" y="3573016"/>
          <a:ext cx="8712968" cy="2194560"/>
        </p:xfrm>
        <a:graphic>
          <a:graphicData uri="http://schemas.openxmlformats.org/drawingml/2006/table">
            <a:tbl>
              <a:tblPr/>
              <a:tblGrid>
                <a:gridCol w="792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61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942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862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800" b="1" i="1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STRENGTHEN 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MILESTONES of the WP  during the whole project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8174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Title of the milestone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Ref. No. of the action (according the JOB)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STATUS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9087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Project coordination and technical meetings. 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D1.2.2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ON PROGRESS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9087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el-G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  <a:r>
                        <a:rPr lang="en-US" sz="18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rd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technical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meeting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D.1.2.3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IMPLEMENTED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9087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  <a:endParaRPr lang="el-G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Auditing costs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D1.2.4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SIGNED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7697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id="{939EACCF-0474-403F-BAC3-A1D5C3DADA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0015" y="1"/>
            <a:ext cx="1393985" cy="548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Ορθογώνιο 5"/>
          <p:cNvSpPr/>
          <p:nvPr/>
        </p:nvSpPr>
        <p:spPr>
          <a:xfrm>
            <a:off x="323528" y="877161"/>
            <a:ext cx="695260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3600" spc="-50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</a:rPr>
              <a:t>Current status of performed activities</a:t>
            </a:r>
          </a:p>
        </p:txBody>
      </p:sp>
      <p:sp>
        <p:nvSpPr>
          <p:cNvPr id="9" name="Ορθογώνιο 8"/>
          <p:cNvSpPr/>
          <p:nvPr/>
        </p:nvSpPr>
        <p:spPr>
          <a:xfrm>
            <a:off x="323528" y="1772816"/>
            <a:ext cx="856895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sz="2400" spc="-50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</a:rPr>
              <a:t>WP 2</a:t>
            </a:r>
          </a:p>
          <a:p>
            <a:pPr lvl="0">
              <a:defRPr/>
            </a:pPr>
            <a:r>
              <a:rPr lang="en-US" sz="2400" spc="-50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</a:rPr>
              <a:t>Approved budget :4.520,00 €</a:t>
            </a:r>
          </a:p>
          <a:p>
            <a:pPr lvl="0">
              <a:defRPr/>
            </a:pPr>
            <a:r>
              <a:rPr lang="en-US" sz="2400" spc="-50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</a:rPr>
              <a:t>Contracted : 4.436,86 €</a:t>
            </a:r>
          </a:p>
          <a:p>
            <a:pPr lvl="0">
              <a:defRPr/>
            </a:pPr>
            <a:r>
              <a:rPr lang="en-US" sz="2400" spc="-50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</a:rPr>
              <a:t>Paid: 1.366,58 €</a:t>
            </a:r>
          </a:p>
          <a:p>
            <a:pPr lvl="0">
              <a:defRPr/>
            </a:pPr>
            <a:r>
              <a:rPr lang="en-US" sz="3600" spc="-50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</a:rPr>
              <a:t>  </a:t>
            </a:r>
          </a:p>
        </p:txBody>
      </p:sp>
      <p:graphicFrame>
        <p:nvGraphicFramePr>
          <p:cNvPr id="11" name="Πίνακας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5534021"/>
              </p:ext>
            </p:extLst>
          </p:nvPr>
        </p:nvGraphicFramePr>
        <p:xfrm>
          <a:off x="251520" y="3573016"/>
          <a:ext cx="8712968" cy="1920240"/>
        </p:xfrm>
        <a:graphic>
          <a:graphicData uri="http://schemas.openxmlformats.org/drawingml/2006/table">
            <a:tbl>
              <a:tblPr/>
              <a:tblGrid>
                <a:gridCol w="792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61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942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862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800" b="1" i="1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STRENGTHEN 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MILESTONES of the WP  during the whole project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8174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Title of the milestone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Ref. No. of the action (according the JOB)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STATUS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9087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Promotion through Social Media. 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D2.2.2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ON PROGRESS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9087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el-G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Website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D.2.2.3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ON PROGRESS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9087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  <a:endParaRPr lang="el-G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Closing conference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D2.2.4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SIGNED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17892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id="{939EACCF-0474-403F-BAC3-A1D5C3DADA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0015" y="1"/>
            <a:ext cx="1393985" cy="548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Ορθογώνιο 5"/>
          <p:cNvSpPr/>
          <p:nvPr/>
        </p:nvSpPr>
        <p:spPr>
          <a:xfrm>
            <a:off x="323528" y="877161"/>
            <a:ext cx="695260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3600" spc="-50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</a:rPr>
              <a:t>Current status of performed activities</a:t>
            </a:r>
          </a:p>
        </p:txBody>
      </p:sp>
      <p:sp>
        <p:nvSpPr>
          <p:cNvPr id="9" name="Ορθογώνιο 8"/>
          <p:cNvSpPr/>
          <p:nvPr/>
        </p:nvSpPr>
        <p:spPr>
          <a:xfrm>
            <a:off x="323528" y="1772816"/>
            <a:ext cx="856895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sz="2400" spc="-50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</a:rPr>
              <a:t>WP 3</a:t>
            </a:r>
          </a:p>
          <a:p>
            <a:pPr lvl="0">
              <a:defRPr/>
            </a:pPr>
            <a:r>
              <a:rPr lang="en-US" sz="2400" spc="-50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</a:rPr>
              <a:t>Approved budget :5.726,99 €</a:t>
            </a:r>
          </a:p>
          <a:p>
            <a:pPr lvl="0">
              <a:defRPr/>
            </a:pPr>
            <a:r>
              <a:rPr lang="en-US" sz="2400" spc="-50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</a:rPr>
              <a:t>Contracted : 5.534,35 €</a:t>
            </a:r>
          </a:p>
          <a:p>
            <a:pPr lvl="0">
              <a:defRPr/>
            </a:pPr>
            <a:r>
              <a:rPr lang="en-US" sz="2400" spc="-50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</a:rPr>
              <a:t>Paid: 1.004,4 €</a:t>
            </a:r>
          </a:p>
          <a:p>
            <a:pPr lvl="0">
              <a:defRPr/>
            </a:pPr>
            <a:r>
              <a:rPr lang="en-US" sz="3600" spc="-50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</a:rPr>
              <a:t>  </a:t>
            </a:r>
          </a:p>
        </p:txBody>
      </p:sp>
      <p:graphicFrame>
        <p:nvGraphicFramePr>
          <p:cNvPr id="11" name="Πίνακας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3800032"/>
              </p:ext>
            </p:extLst>
          </p:nvPr>
        </p:nvGraphicFramePr>
        <p:xfrm>
          <a:off x="179512" y="3573016"/>
          <a:ext cx="8784976" cy="1920240"/>
        </p:xfrm>
        <a:graphic>
          <a:graphicData uri="http://schemas.openxmlformats.org/drawingml/2006/table">
            <a:tbl>
              <a:tblPr/>
              <a:tblGrid>
                <a:gridCol w="8640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61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942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862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800" b="1" i="1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STRENGTHEN 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MILESTONES of the WP  during the whole project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862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Title of the milestone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Ref. No. of the action (according the JOB)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STATUS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9087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Participation in business mission in Blagoevgrad . 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D3.2.1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IMPLEMENTED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9087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el-G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Participation in two trade fairs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D.2.2.3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IMPLEMENTED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70842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id="{939EACCF-0474-403F-BAC3-A1D5C3DADA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0015" y="1"/>
            <a:ext cx="1393985" cy="548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Ορθογώνιο 5"/>
          <p:cNvSpPr/>
          <p:nvPr/>
        </p:nvSpPr>
        <p:spPr>
          <a:xfrm>
            <a:off x="323528" y="877161"/>
            <a:ext cx="695260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3600" spc="-50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</a:rPr>
              <a:t>Current status of performed activities</a:t>
            </a:r>
          </a:p>
        </p:txBody>
      </p:sp>
      <p:sp>
        <p:nvSpPr>
          <p:cNvPr id="9" name="Ορθογώνιο 8"/>
          <p:cNvSpPr/>
          <p:nvPr/>
        </p:nvSpPr>
        <p:spPr>
          <a:xfrm>
            <a:off x="323528" y="1772816"/>
            <a:ext cx="856895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sz="2400" spc="-50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</a:rPr>
              <a:t>WP 4</a:t>
            </a:r>
          </a:p>
          <a:p>
            <a:pPr lvl="0">
              <a:defRPr/>
            </a:pPr>
            <a:r>
              <a:rPr lang="en-US" sz="2400" spc="-50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</a:rPr>
              <a:t>Approved budget :84.553,00 €</a:t>
            </a:r>
          </a:p>
          <a:p>
            <a:pPr lvl="0">
              <a:defRPr/>
            </a:pPr>
            <a:r>
              <a:rPr lang="en-US" sz="2400" spc="-50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</a:rPr>
              <a:t>Contracted : 82.384,05 €</a:t>
            </a:r>
          </a:p>
          <a:p>
            <a:pPr lvl="0">
              <a:defRPr/>
            </a:pPr>
            <a:r>
              <a:rPr lang="en-US" sz="2400" spc="-50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</a:rPr>
              <a:t>Paid: 59.293,16 €</a:t>
            </a:r>
          </a:p>
          <a:p>
            <a:pPr lvl="0">
              <a:defRPr/>
            </a:pPr>
            <a:r>
              <a:rPr lang="en-US" sz="3600" spc="-50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</a:rPr>
              <a:t>  </a:t>
            </a:r>
          </a:p>
        </p:txBody>
      </p:sp>
      <p:graphicFrame>
        <p:nvGraphicFramePr>
          <p:cNvPr id="11" name="Πίνακας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6815680"/>
              </p:ext>
            </p:extLst>
          </p:nvPr>
        </p:nvGraphicFramePr>
        <p:xfrm>
          <a:off x="179512" y="3573016"/>
          <a:ext cx="8784976" cy="3017520"/>
        </p:xfrm>
        <a:graphic>
          <a:graphicData uri="http://schemas.openxmlformats.org/drawingml/2006/table">
            <a:tbl>
              <a:tblPr/>
              <a:tblGrid>
                <a:gridCol w="8640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22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862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800" b="1" i="1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STRENGTHEN 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MILESTONES of the WP  during the whole project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8174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Title of the milestone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Ref. No. of the action (according the JOB)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STATUS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9087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Training programs</a:t>
                      </a:r>
                    </a:p>
                    <a:p>
                      <a:pPr algn="ctr" fontAlgn="t"/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“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Certified Executive of Food Safety &amp; Quality Management”</a:t>
                      </a:r>
                    </a:p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“Certified Export Trade Executive “ 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D4.2.1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IMPLEMENTED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9087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el-G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Best practice guide on cluster activities in EU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leve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D.4.2.2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IMPLEMENTED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90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  <a:endParaRPr lang="el-G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Organization of  two workshops for the dissemination of best practices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D.4.2.2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SIGNED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6539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id="{939EACCF-0474-403F-BAC3-A1D5C3DADA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0015" y="1"/>
            <a:ext cx="1393985" cy="548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Ορθογώνιο 5"/>
          <p:cNvSpPr/>
          <p:nvPr/>
        </p:nvSpPr>
        <p:spPr>
          <a:xfrm>
            <a:off x="323528" y="877161"/>
            <a:ext cx="695260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3600" spc="-50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</a:rPr>
              <a:t>Current status of performed activities</a:t>
            </a:r>
          </a:p>
        </p:txBody>
      </p:sp>
      <p:sp>
        <p:nvSpPr>
          <p:cNvPr id="9" name="Ορθογώνιο 8"/>
          <p:cNvSpPr/>
          <p:nvPr/>
        </p:nvSpPr>
        <p:spPr>
          <a:xfrm>
            <a:off x="323528" y="1772816"/>
            <a:ext cx="856895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sz="2400" spc="-50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</a:rPr>
              <a:t>WP 5</a:t>
            </a:r>
          </a:p>
          <a:p>
            <a:pPr lvl="0">
              <a:defRPr/>
            </a:pPr>
            <a:r>
              <a:rPr lang="en-US" sz="2400" spc="-50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</a:rPr>
              <a:t>Approved budget :15.250,00 €</a:t>
            </a:r>
          </a:p>
          <a:p>
            <a:pPr lvl="0">
              <a:defRPr/>
            </a:pPr>
            <a:r>
              <a:rPr lang="en-US" sz="2400" spc="-50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</a:rPr>
              <a:t>Contracted : 15.087,55 €</a:t>
            </a:r>
          </a:p>
          <a:p>
            <a:pPr lvl="0">
              <a:defRPr/>
            </a:pPr>
            <a:r>
              <a:rPr lang="en-US" sz="2400" spc="-50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</a:rPr>
              <a:t>Paid: 83,14 €</a:t>
            </a:r>
          </a:p>
          <a:p>
            <a:pPr lvl="0">
              <a:defRPr/>
            </a:pPr>
            <a:r>
              <a:rPr lang="en-US" sz="3600" spc="-50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</a:rPr>
              <a:t>  </a:t>
            </a:r>
          </a:p>
        </p:txBody>
      </p:sp>
      <p:graphicFrame>
        <p:nvGraphicFramePr>
          <p:cNvPr id="11" name="Πίνακας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3236740"/>
              </p:ext>
            </p:extLst>
          </p:nvPr>
        </p:nvGraphicFramePr>
        <p:xfrm>
          <a:off x="179512" y="3573016"/>
          <a:ext cx="8784976" cy="2468880"/>
        </p:xfrm>
        <a:graphic>
          <a:graphicData uri="http://schemas.openxmlformats.org/drawingml/2006/table">
            <a:tbl>
              <a:tblPr/>
              <a:tblGrid>
                <a:gridCol w="8640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22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862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800" b="1" i="1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STRENGTHEN 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MILESTONES of the WP  during the whole project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8174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Title of the milestone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Ref. No. of the action (according the JOB)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STATUS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9087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Focus group in Serres, in the Building Materials / Construction industry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D5.2.1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IMPLEMENTED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9087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el-G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Elaboration of common strategy and future action plan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D.5.2.2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ON PROGRESS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90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  <a:endParaRPr lang="el-G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Participation in drafting the future collaboration agreements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D.5.2.3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ΤΟ ΒΕ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IMPLEMENTED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0354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id="{939EACCF-0474-403F-BAC3-A1D5C3DADA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0015" y="1"/>
            <a:ext cx="1393985" cy="548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Ορθογώνιο 5"/>
          <p:cNvSpPr/>
          <p:nvPr/>
        </p:nvSpPr>
        <p:spPr>
          <a:xfrm>
            <a:off x="323528" y="926197"/>
            <a:ext cx="726436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sz="3600" spc="-50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</a:rPr>
              <a:t>Financial status of performed activities</a:t>
            </a:r>
          </a:p>
        </p:txBody>
      </p:sp>
      <p:graphicFrame>
        <p:nvGraphicFramePr>
          <p:cNvPr id="4" name="Πίνακας 3">
            <a:extLst>
              <a:ext uri="{FF2B5EF4-FFF2-40B4-BE49-F238E27FC236}">
                <a16:creationId xmlns:a16="http://schemas.microsoft.com/office/drawing/2014/main" id="{1681F3FB-FE10-33F2-AF70-A072FE7A86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1761277"/>
              </p:ext>
            </p:extLst>
          </p:nvPr>
        </p:nvGraphicFramePr>
        <p:xfrm>
          <a:off x="296430" y="1598452"/>
          <a:ext cx="8668058" cy="4682530"/>
        </p:xfrm>
        <a:graphic>
          <a:graphicData uri="http://schemas.openxmlformats.org/drawingml/2006/table">
            <a:tbl>
              <a:tblPr/>
              <a:tblGrid>
                <a:gridCol w="603162">
                  <a:extLst>
                    <a:ext uri="{9D8B030D-6E8A-4147-A177-3AD203B41FA5}">
                      <a16:colId xmlns:a16="http://schemas.microsoft.com/office/drawing/2014/main" val="852568672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151493514"/>
                    </a:ext>
                  </a:extLst>
                </a:gridCol>
                <a:gridCol w="3456384">
                  <a:extLst>
                    <a:ext uri="{9D8B030D-6E8A-4147-A177-3AD203B41FA5}">
                      <a16:colId xmlns:a16="http://schemas.microsoft.com/office/drawing/2014/main" val="3704965114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1610123426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335088698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444982366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1270855683"/>
                    </a:ext>
                  </a:extLst>
                </a:gridCol>
              </a:tblGrid>
              <a:tr h="1745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WP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Deliv. No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Deliverable Title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Approved Budget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Contracted Budget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PAID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Verified Expenditure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6975658"/>
                  </a:ext>
                </a:extLst>
              </a:tr>
              <a:tr h="18642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Del. 1.2.2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Project Management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10.145,00 €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10.145,01 €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6.776,34 €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6639968"/>
                  </a:ext>
                </a:extLst>
              </a:tr>
              <a:tr h="1745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Del. 1.2.3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Project Meetings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795,00 €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795,00 €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91,67 €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5039960"/>
                  </a:ext>
                </a:extLst>
              </a:tr>
              <a:tr h="18325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Del. 1.2.4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Audit Costs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1.500,00 €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1.500,00 €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372,00 €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7161569"/>
                  </a:ext>
                </a:extLst>
              </a:tr>
              <a:tr h="34906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Del. 2.2.2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Publicity material and promotion in social media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2.200,00 €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2.142,84 €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194,80 €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2222773"/>
                  </a:ext>
                </a:extLst>
              </a:tr>
              <a:tr h="43632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Del. 2.2.3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Development of project website and content update 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2.000,00 €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1.974,02 €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749,78 €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9859090"/>
                  </a:ext>
                </a:extLst>
              </a:tr>
              <a:tr h="1745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Del. 2.2.4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Closing conference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320,00 €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320,00 €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50,00 €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746946"/>
                  </a:ext>
                </a:extLst>
              </a:tr>
              <a:tr h="26459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Del.3.2.1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Business missions and B2B meetings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3.040,00 €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3.040,00 €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460,04 €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6955786"/>
                  </a:ext>
                </a:extLst>
              </a:tr>
              <a:tr h="26179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Del. 3.2.2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Participation in business fairs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2.687,00 €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2.494,36 €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544,36 €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9534796"/>
                  </a:ext>
                </a:extLst>
              </a:tr>
              <a:tr h="1745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Del. 4.2.1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Training seminars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68.570,00 €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66.644,00 €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55.034,60 €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27.619,36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5865585"/>
                  </a:ext>
                </a:extLst>
              </a:tr>
              <a:tr h="40985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Del. 4.2.2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Informative workshops on the institution of cluster and dissemination of best practices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15.983,00 €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15.740,06 €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4258,56 €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0233111"/>
                  </a:ext>
                </a:extLst>
              </a:tr>
              <a:tr h="34317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Del. 5.2.1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Meetings / focus groups to investigate the creation of competitive clusters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4.000,00 €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3.863,53 €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83,14 €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8367614"/>
                  </a:ext>
                </a:extLst>
              </a:tr>
              <a:tr h="34906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Del. 5.2.2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Common strategy and future action plan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8.350,00 €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8.350,00 €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2587133"/>
                  </a:ext>
                </a:extLst>
              </a:tr>
              <a:tr h="26179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Del. 5.2.3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Future collaboration agreement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2.900,00 €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2.874,02 €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496217"/>
                  </a:ext>
                </a:extLst>
              </a:tr>
              <a:tr h="1047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122.490,00 €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119.882,83 €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68.615,29 €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27.619,36 €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30113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35457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id="{939EACCF-0474-403F-BAC3-A1D5C3DADA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0015" y="1"/>
            <a:ext cx="1393985" cy="548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Τίτλος 1">
            <a:extLst>
              <a:ext uri="{FF2B5EF4-FFF2-40B4-BE49-F238E27FC236}">
                <a16:creationId xmlns:a16="http://schemas.microsoft.com/office/drawing/2014/main" id="{57204C4B-8B4A-99D9-5F41-0FFA780E56D7}"/>
              </a:ext>
            </a:extLst>
          </p:cNvPr>
          <p:cNvSpPr txBox="1">
            <a:spLocks/>
          </p:cNvSpPr>
          <p:nvPr/>
        </p:nvSpPr>
        <p:spPr bwMode="auto">
          <a:xfrm>
            <a:off x="443226" y="1124744"/>
            <a:ext cx="7848872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82588" indent="-1825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spcAft>
                <a:spcPts val="400"/>
              </a:spcAft>
            </a:pPr>
            <a:r>
              <a:rPr lang="en-GB" altLang="en-US" sz="3600" b="1" dirty="0">
                <a:solidFill>
                  <a:srgbClr val="40404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Planned activities till the end of project</a:t>
            </a:r>
          </a:p>
        </p:txBody>
      </p:sp>
      <p:sp>
        <p:nvSpPr>
          <p:cNvPr id="3" name="Τίτλος 1">
            <a:extLst>
              <a:ext uri="{FF2B5EF4-FFF2-40B4-BE49-F238E27FC236}">
                <a16:creationId xmlns:a16="http://schemas.microsoft.com/office/drawing/2014/main" id="{58DED8B7-3313-A1D5-7E2C-76E456CCC5D0}"/>
              </a:ext>
            </a:extLst>
          </p:cNvPr>
          <p:cNvSpPr txBox="1">
            <a:spLocks/>
          </p:cNvSpPr>
          <p:nvPr/>
        </p:nvSpPr>
        <p:spPr bwMode="auto">
          <a:xfrm>
            <a:off x="443226" y="1737519"/>
            <a:ext cx="8424936" cy="4283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82588" indent="-1825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942975" lvl="1" indent="-742950" algn="just" eaLnBrk="1" hangingPunct="1">
              <a:lnSpc>
                <a:spcPct val="9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altLang="en-US" sz="3200" b="1" dirty="0">
                <a:solidFill>
                  <a:srgbClr val="40404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Contracting trainers for the training programs in Bulgaria</a:t>
            </a:r>
          </a:p>
          <a:p>
            <a:pPr marL="942975" lvl="1" indent="-742950" algn="just" eaLnBrk="1" hangingPunct="1">
              <a:lnSpc>
                <a:spcPct val="9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endParaRPr lang="en-GB" altLang="en-US" b="1" dirty="0">
              <a:solidFill>
                <a:srgbClr val="40404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942975" lvl="1" indent="-742950" algn="just" eaLnBrk="1" hangingPunct="1">
              <a:lnSpc>
                <a:spcPct val="9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altLang="en-US" sz="3200" b="1" dirty="0">
                <a:solidFill>
                  <a:srgbClr val="40404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Organization of  two workshops for the     dissemination of best practices on cluster activities in EU level</a:t>
            </a:r>
            <a:endParaRPr lang="en-GB" altLang="en-US" sz="3200" b="1" dirty="0">
              <a:solidFill>
                <a:srgbClr val="40404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200025" lvl="1" indent="0" eaLnBrk="1" hangingPunct="1">
              <a:lnSpc>
                <a:spcPct val="90000"/>
              </a:lnSpc>
              <a:spcAft>
                <a:spcPts val="400"/>
              </a:spcAft>
            </a:pPr>
            <a:endParaRPr lang="en-US" altLang="en-US" b="1" dirty="0">
              <a:solidFill>
                <a:srgbClr val="40404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942975" lvl="1" indent="-742950" algn="just" eaLnBrk="1" hangingPunct="1">
              <a:lnSpc>
                <a:spcPct val="9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altLang="en-US" sz="3200" b="1" dirty="0">
                <a:solidFill>
                  <a:srgbClr val="40404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Participation in the elaboration of common strategy and future action plan</a:t>
            </a:r>
          </a:p>
          <a:p>
            <a:pPr marL="200025" lvl="1" indent="0" algn="just" eaLnBrk="1" hangingPunct="1">
              <a:lnSpc>
                <a:spcPct val="90000"/>
              </a:lnSpc>
              <a:spcAft>
                <a:spcPts val="400"/>
              </a:spcAft>
            </a:pPr>
            <a:endParaRPr lang="en-US" altLang="en-US" b="1" dirty="0">
              <a:solidFill>
                <a:srgbClr val="40404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942975" lvl="1" indent="-742950" algn="just" eaLnBrk="1" hangingPunct="1">
              <a:lnSpc>
                <a:spcPct val="9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altLang="en-US" sz="3200" b="1" dirty="0">
                <a:solidFill>
                  <a:srgbClr val="40404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Participation in drafting the future collaboration agreement</a:t>
            </a:r>
            <a:endParaRPr lang="en-GB" altLang="en-US" sz="3200" b="1" dirty="0">
              <a:solidFill>
                <a:srgbClr val="40404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13610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539" y="1268760"/>
            <a:ext cx="8229600" cy="4752528"/>
          </a:xfrm>
        </p:spPr>
        <p:txBody>
          <a:bodyPr>
            <a:noAutofit/>
          </a:bodyPr>
          <a:lstStyle/>
          <a:p>
            <a:pPr marL="0" indent="0" algn="r">
              <a:buNone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</a:rPr>
              <a:t>Thank you </a:t>
            </a:r>
          </a:p>
          <a:p>
            <a:pPr marL="0" indent="0" algn="r">
              <a:buNone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</a:rPr>
              <a:t>for your attention!</a:t>
            </a:r>
            <a:endParaRPr lang="bg-BG" sz="5400" b="1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bg-BG" sz="5400" b="1" dirty="0">
                <a:solidFill>
                  <a:schemeClr val="accent2">
                    <a:lumMod val="75000"/>
                  </a:schemeClr>
                </a:solidFill>
              </a:rPr>
              <a:t>Благодаря ви!</a:t>
            </a:r>
          </a:p>
          <a:p>
            <a:pPr marL="0" indent="0" algn="r">
              <a:buNone/>
            </a:pPr>
            <a:r>
              <a:rPr lang="el-GR" sz="54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Σας ευχαριστώ!</a:t>
            </a:r>
            <a:r>
              <a:rPr lang="bg-BG" sz="54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endParaRPr lang="en-US" sz="5400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pPr marL="0" indent="0" algn="r">
              <a:buNone/>
            </a:pPr>
            <a:endParaRPr lang="el-GR" sz="5400" b="1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r">
              <a:buNone/>
            </a:pPr>
            <a:endParaRPr lang="el-GR" sz="4800" dirty="0"/>
          </a:p>
        </p:txBody>
      </p:sp>
      <p:sp>
        <p:nvSpPr>
          <p:cNvPr id="4" name="Rectangle 3"/>
          <p:cNvSpPr/>
          <p:nvPr/>
        </p:nvSpPr>
        <p:spPr>
          <a:xfrm>
            <a:off x="6372200" y="6309320"/>
            <a:ext cx="2660087" cy="4247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hlinkClick r:id="rId2"/>
              </a:rPr>
              <a:t>https://www.kekpkm.gr/</a:t>
            </a:r>
            <a:endParaRPr lang="en-GB" sz="1600" dirty="0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E4CA2475-A2D8-4110-A0A5-FAB87935E6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0015" y="1"/>
            <a:ext cx="1393985" cy="548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12020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496</TotalTime>
  <Words>745</Words>
  <Application>Microsoft Office PowerPoint</Application>
  <PresentationFormat>Προβολή στην οθόνη (4:3)</PresentationFormat>
  <Paragraphs>238</Paragraphs>
  <Slides>9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Constantia</vt:lpstr>
      <vt:lpstr>Verdana</vt:lpstr>
      <vt:lpstr>Wingdings 2</vt:lpstr>
      <vt:lpstr>Flow</vt:lpstr>
      <vt:lpstr>“STRENGTHENING THE ENTREPRENEURSHIP CULTURE AND COLLABORATION IN THE ELIGIBLE PROGRAMME AREA” 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CREATING EMPLOYMENT OPPORTUNITIES OF YOUNG GRADUATES IN THE CB AREA  EMPLOYOUTH</dc:title>
  <dc:creator>Admin</dc:creator>
  <cp:lastModifiedBy>KDBM</cp:lastModifiedBy>
  <cp:revision>52</cp:revision>
  <dcterms:created xsi:type="dcterms:W3CDTF">2018-05-03T12:20:13Z</dcterms:created>
  <dcterms:modified xsi:type="dcterms:W3CDTF">2022-12-11T21:39:59Z</dcterms:modified>
</cp:coreProperties>
</file>